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rvo" panose="020B0604020202020204" charset="0"/>
      <p:regular r:id="rId12"/>
    </p:embeddedFont>
    <p:embeddedFont>
      <p:font typeface="Arvo Bold" panose="020B0604020202020204" charset="0"/>
      <p:regular r:id="rId13"/>
    </p:embeddedFont>
    <p:embeddedFont>
      <p:font typeface="Poppins Light" panose="00000400000000000000" pitchFamily="2" charset="0"/>
      <p:regular r:id="rId14"/>
    </p:embeddedFont>
    <p:embeddedFont>
      <p:font typeface="Poppins Medium" panose="000006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153697"/>
            <a:ext cx="18288000" cy="9144000"/>
            <a:chOff x="0" y="0"/>
            <a:chExt cx="24384000" cy="12192000"/>
          </a:xfrm>
        </p:grpSpPr>
        <p:sp>
          <p:nvSpPr>
            <p:cNvPr id="4" name="Freeform 4"/>
            <p:cNvSpPr/>
            <p:nvPr/>
          </p:nvSpPr>
          <p:spPr>
            <a:xfrm rot="-5400000">
              <a:off x="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1219200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0" y="-826585"/>
            <a:ext cx="18288000" cy="9144000"/>
            <a:chOff x="0" y="0"/>
            <a:chExt cx="24384000" cy="12192000"/>
          </a:xfrm>
        </p:grpSpPr>
        <p:sp>
          <p:nvSpPr>
            <p:cNvPr id="7" name="Freeform 7"/>
            <p:cNvSpPr/>
            <p:nvPr/>
          </p:nvSpPr>
          <p:spPr>
            <a:xfrm rot="-5400000">
              <a:off x="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219200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466053" y="1490390"/>
            <a:ext cx="11355893" cy="132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6"/>
              </a:lnSpc>
            </a:pPr>
            <a:r>
              <a:rPr lang="en-US" sz="5600" b="1" spc="-162" dirty="0">
                <a:solidFill>
                  <a:srgbClr val="FFFFFF"/>
                </a:solidFill>
                <a:latin typeface="Arvo Bold"/>
                <a:ea typeface="Arvo Bold"/>
                <a:cs typeface="Arvo Bold"/>
                <a:sym typeface="Arvo Bold"/>
              </a:rPr>
              <a:t>MOVIE  RECOMMENDATION  SYSTEM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5157694" y="4535207"/>
            <a:ext cx="7315200" cy="226106"/>
          </a:xfrm>
          <a:custGeom>
            <a:avLst/>
            <a:gdLst/>
            <a:ahLst/>
            <a:cxnLst/>
            <a:rect l="l" t="t" r="r" b="b"/>
            <a:pathLst>
              <a:path w="7315200" h="226106">
                <a:moveTo>
                  <a:pt x="0" y="226106"/>
                </a:moveTo>
                <a:lnTo>
                  <a:pt x="7315200" y="226106"/>
                </a:lnTo>
                <a:lnTo>
                  <a:pt x="7315200" y="0"/>
                </a:lnTo>
                <a:lnTo>
                  <a:pt x="0" y="0"/>
                </a:lnTo>
                <a:lnTo>
                  <a:pt x="0" y="22610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66053" y="5357794"/>
            <a:ext cx="11355893" cy="128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 b="1" spc="-8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SAMUEL KARU: GROUP 5</a:t>
            </a:r>
          </a:p>
          <a:p>
            <a:pPr algn="ctr">
              <a:lnSpc>
                <a:spcPts val="3401"/>
              </a:lnSpc>
              <a:spcBef>
                <a:spcPct val="0"/>
              </a:spcBef>
            </a:pPr>
            <a:r>
              <a:rPr lang="en-US" sz="2429" b="1" spc="-8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NAMES: </a:t>
            </a:r>
            <a:r>
              <a:rPr lang="en-US" sz="2429" b="1" spc="-89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Blex</a:t>
            </a:r>
            <a:r>
              <a:rPr lang="en-US" sz="2429" b="1" spc="-8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429" b="1" spc="-89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Olonde</a:t>
            </a:r>
            <a:r>
              <a:rPr lang="en-US" sz="2429" b="1" spc="-8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Dennis Muriungi,  Jasho Kiplangat,  Shem Omondi and Valary Kones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153697"/>
            <a:ext cx="18288000" cy="9144000"/>
            <a:chOff x="0" y="0"/>
            <a:chExt cx="24384000" cy="12192000"/>
          </a:xfrm>
        </p:grpSpPr>
        <p:sp>
          <p:nvSpPr>
            <p:cNvPr id="4" name="Freeform 4"/>
            <p:cNvSpPr/>
            <p:nvPr/>
          </p:nvSpPr>
          <p:spPr>
            <a:xfrm rot="-5400000">
              <a:off x="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1219200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0" y="-766820"/>
            <a:ext cx="18288000" cy="9144000"/>
            <a:chOff x="0" y="0"/>
            <a:chExt cx="24384000" cy="12192000"/>
          </a:xfrm>
        </p:grpSpPr>
        <p:sp>
          <p:nvSpPr>
            <p:cNvPr id="7" name="Freeform 7"/>
            <p:cNvSpPr/>
            <p:nvPr/>
          </p:nvSpPr>
          <p:spPr>
            <a:xfrm rot="-5400000">
              <a:off x="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219200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944171" y="3815779"/>
            <a:ext cx="10399658" cy="302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6"/>
              </a:lnSpc>
            </a:pPr>
            <a:r>
              <a:rPr lang="en-US" sz="12512" b="1" spc="-362">
                <a:solidFill>
                  <a:srgbClr val="FFFFFF"/>
                </a:solidFill>
                <a:latin typeface="Arvo Bold"/>
                <a:ea typeface="Arvo Bold"/>
                <a:cs typeface="Arvo Bold"/>
                <a:sym typeface="Arvo Bold"/>
              </a:rPr>
              <a:t>THANK</a:t>
            </a:r>
          </a:p>
          <a:p>
            <a:pPr algn="ctr">
              <a:lnSpc>
                <a:spcPts val="11386"/>
              </a:lnSpc>
            </a:pPr>
            <a:r>
              <a:rPr lang="en-US" sz="12512" b="1" spc="-362">
                <a:solidFill>
                  <a:srgbClr val="FFFFFF"/>
                </a:solidFill>
                <a:latin typeface="Arvo Bold"/>
                <a:ea typeface="Arvo Bold"/>
                <a:cs typeface="Arvo Bold"/>
                <a:sym typeface="Arvo Bold"/>
              </a:rPr>
              <a:t>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5486400" y="7640797"/>
            <a:ext cx="7315200" cy="226106"/>
          </a:xfrm>
          <a:custGeom>
            <a:avLst/>
            <a:gdLst/>
            <a:ahLst/>
            <a:cxnLst/>
            <a:rect l="l" t="t" r="r" b="b"/>
            <a:pathLst>
              <a:path w="7315200" h="226106">
                <a:moveTo>
                  <a:pt x="0" y="0"/>
                </a:moveTo>
                <a:lnTo>
                  <a:pt x="7315200" y="0"/>
                </a:lnTo>
                <a:lnTo>
                  <a:pt x="7315200" y="226107"/>
                </a:lnTo>
                <a:lnTo>
                  <a:pt x="0" y="226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5486400" y="2473325"/>
            <a:ext cx="7315200" cy="226106"/>
          </a:xfrm>
          <a:custGeom>
            <a:avLst/>
            <a:gdLst/>
            <a:ahLst/>
            <a:cxnLst/>
            <a:rect l="l" t="t" r="r" b="b"/>
            <a:pathLst>
              <a:path w="7315200" h="226106">
                <a:moveTo>
                  <a:pt x="0" y="226106"/>
                </a:moveTo>
                <a:lnTo>
                  <a:pt x="7315200" y="226106"/>
                </a:lnTo>
                <a:lnTo>
                  <a:pt x="7315200" y="0"/>
                </a:lnTo>
                <a:lnTo>
                  <a:pt x="0" y="0"/>
                </a:lnTo>
                <a:lnTo>
                  <a:pt x="0" y="22610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0E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1028700" y="1228725"/>
            <a:ext cx="5069361" cy="194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232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Business Problem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3503052"/>
            <a:ext cx="7401628" cy="419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Users struggle to discover relevant movies</a:t>
            </a:r>
          </a:p>
          <a:p>
            <a:pPr marL="604519" lvl="1" indent="-302260" algn="l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Large catalogs cause choice overload</a:t>
            </a:r>
          </a:p>
          <a:p>
            <a:pPr marL="604519" lvl="1" indent="-302260" algn="l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Sparse feedback limits personalization</a:t>
            </a:r>
          </a:p>
          <a:p>
            <a:pPr marL="604519" lvl="1" indent="-302260" algn="l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Need accurate, scalable recommendation.</a:t>
            </a:r>
          </a:p>
          <a:p>
            <a:pPr algn="just">
              <a:lnSpc>
                <a:spcPts val="4143"/>
              </a:lnSpc>
            </a:pPr>
            <a:endParaRPr lang="en-US" sz="2799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just">
              <a:lnSpc>
                <a:spcPts val="4143"/>
              </a:lnSpc>
            </a:pPr>
            <a:endParaRPr lang="en-US" sz="2799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660712-6A4A-4BA3-6088-CACB0E86BA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228725"/>
            <a:ext cx="8267700" cy="7419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0E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5549159"/>
            <a:chOff x="0" y="0"/>
            <a:chExt cx="2514545" cy="8597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545" cy="859710"/>
            </a:xfrm>
            <a:custGeom>
              <a:avLst/>
              <a:gdLst/>
              <a:ahLst/>
              <a:cxnLst/>
              <a:rect l="l" t="t" r="r" b="b"/>
              <a:pathLst>
                <a:path w="2514545" h="859710">
                  <a:moveTo>
                    <a:pt x="0" y="0"/>
                  </a:moveTo>
                  <a:lnTo>
                    <a:pt x="2514545" y="0"/>
                  </a:lnTo>
                  <a:lnTo>
                    <a:pt x="2514545" y="859710"/>
                  </a:lnTo>
                  <a:lnTo>
                    <a:pt x="0" y="859710"/>
                  </a:lnTo>
                  <a:close/>
                </a:path>
              </a:pathLst>
            </a:custGeom>
            <a:blipFill>
              <a:blip r:embed="rId2"/>
              <a:stretch>
                <a:fillRect t="-47434" b="-4743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67731" y="1567756"/>
            <a:ext cx="6236912" cy="194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232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Dataset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9288" y="6738232"/>
            <a:ext cx="16230600" cy="262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100,836 ratings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610 users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9,742 movies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98.3% sparse interaction matrix</a:t>
            </a:r>
          </a:p>
          <a:p>
            <a:pPr algn="just">
              <a:lnSpc>
                <a:spcPts val="4143"/>
              </a:lnSpc>
            </a:pPr>
            <a:endParaRPr lang="en-US" sz="2799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0E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35246" y="1672874"/>
            <a:ext cx="11309153" cy="1890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232" dirty="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Exploratory Insights (Movie Popularity)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03582" y="3947711"/>
            <a:ext cx="5871520" cy="343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4143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Ratings range from 0.5 to 5.0</a:t>
            </a:r>
          </a:p>
          <a:p>
            <a:pPr marL="457200" indent="-457200" algn="just">
              <a:lnSpc>
                <a:spcPts val="4143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Mean rating = 3.50</a:t>
            </a:r>
          </a:p>
          <a:p>
            <a:pPr marL="457200" indent="-457200" algn="just">
              <a:lnSpc>
                <a:spcPts val="4143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Majority of ratings fall between 3.0–4.0</a:t>
            </a:r>
          </a:p>
          <a:p>
            <a:pPr marL="457200" indent="-457200" algn="just">
              <a:lnSpc>
                <a:spcPts val="4143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Very few ratings below 2.0  </a:t>
            </a:r>
          </a:p>
          <a:p>
            <a:pPr algn="just">
              <a:lnSpc>
                <a:spcPts val="4143"/>
              </a:lnSpc>
            </a:pPr>
            <a:endParaRPr lang="en-US" sz="279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379B5-B948-65B9-91FC-44F8DAA18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46" y="4152900"/>
            <a:ext cx="93726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0E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9DAB2-9ABD-B7D5-894C-624F4AE6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02495571-9C5E-D088-C099-674FC5F8529D}"/>
              </a:ext>
            </a:extLst>
          </p:cNvPr>
          <p:cNvSpPr txBox="1"/>
          <p:nvPr/>
        </p:nvSpPr>
        <p:spPr>
          <a:xfrm>
            <a:off x="1035247" y="1672874"/>
            <a:ext cx="9990684" cy="95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232" dirty="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Movie Popularity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1DA625-D507-80E3-9C38-E7A922071FED}"/>
              </a:ext>
            </a:extLst>
          </p:cNvPr>
          <p:cNvSpPr txBox="1"/>
          <p:nvPr/>
        </p:nvSpPr>
        <p:spPr>
          <a:xfrm>
            <a:off x="11203582" y="3947711"/>
            <a:ext cx="5871520" cy="36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7,000+ movies have fewer than 10 ratings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Only a small number exceed 50 ratings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Average ratings per movie = 10.4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Strong long-tail distribution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A0730-ECD6-B565-E25D-B6DDBB3C9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7" y="3590369"/>
            <a:ext cx="1022465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3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0E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4982461"/>
            <a:chOff x="0" y="0"/>
            <a:chExt cx="2514545" cy="7719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545" cy="771914"/>
            </a:xfrm>
            <a:custGeom>
              <a:avLst/>
              <a:gdLst/>
              <a:ahLst/>
              <a:cxnLst/>
              <a:rect l="l" t="t" r="r" b="b"/>
              <a:pathLst>
                <a:path w="2514545" h="771914">
                  <a:moveTo>
                    <a:pt x="0" y="0"/>
                  </a:moveTo>
                  <a:lnTo>
                    <a:pt x="2514545" y="0"/>
                  </a:lnTo>
                  <a:lnTo>
                    <a:pt x="2514545" y="771914"/>
                  </a:lnTo>
                  <a:lnTo>
                    <a:pt x="0" y="771914"/>
                  </a:lnTo>
                  <a:close/>
                </a:path>
              </a:pathLst>
            </a:custGeom>
            <a:blipFill>
              <a:blip r:embed="rId2"/>
              <a:stretch>
                <a:fillRect t="-58517" b="-58517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028700" y="7315983"/>
            <a:ext cx="5398685" cy="194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232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Modeling Approach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39806" y="7011183"/>
            <a:ext cx="9880463" cy="262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Baseline: KNNBasic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Improved KNNWithMeans (user &amp; item)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Matrix factorization: NMF and SVD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GridSearch used for tuning</a:t>
            </a:r>
          </a:p>
          <a:p>
            <a:pPr algn="just">
              <a:lnSpc>
                <a:spcPts val="4143"/>
              </a:lnSpc>
            </a:pPr>
            <a:endParaRPr lang="en-US" sz="2799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0E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03932"/>
            <a:ext cx="16230600" cy="5627463"/>
            <a:chOff x="0" y="0"/>
            <a:chExt cx="3065010" cy="10626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65010" cy="1062698"/>
            </a:xfrm>
            <a:custGeom>
              <a:avLst/>
              <a:gdLst/>
              <a:ahLst/>
              <a:cxnLst/>
              <a:rect l="l" t="t" r="r" b="b"/>
              <a:pathLst>
                <a:path w="3065010" h="1062698">
                  <a:moveTo>
                    <a:pt x="0" y="0"/>
                  </a:moveTo>
                  <a:lnTo>
                    <a:pt x="3065010" y="0"/>
                  </a:lnTo>
                  <a:lnTo>
                    <a:pt x="3065010" y="1062698"/>
                  </a:lnTo>
                  <a:lnTo>
                    <a:pt x="0" y="1062698"/>
                  </a:lnTo>
                  <a:close/>
                </a:path>
              </a:pathLst>
            </a:custGeom>
            <a:blipFill>
              <a:blip r:embed="rId2"/>
              <a:stretch>
                <a:fillRect t="-504" b="-50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028700" y="1228725"/>
            <a:ext cx="6280215" cy="194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232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Model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10507" y="1162134"/>
            <a:ext cx="6658881" cy="262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Baseline RMSE: 0.982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Best RMSE (SVD): 0.860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12.4% improvement over baseline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SVD selected as final model</a:t>
            </a:r>
          </a:p>
          <a:p>
            <a:pPr algn="just">
              <a:lnSpc>
                <a:spcPts val="4143"/>
              </a:lnSpc>
            </a:pPr>
            <a:endParaRPr lang="en-US" sz="2799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0E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586909"/>
            <a:ext cx="7122057" cy="194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232" dirty="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Error Analysis (SVD)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28975" y="1594958"/>
            <a:ext cx="7226319" cy="262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Mean error ≈ –0.016 (unbiased)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Errors mostly within ±1 rating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Strong at mid-range ratings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Weak at extreme ratings</a:t>
            </a:r>
          </a:p>
          <a:p>
            <a:pPr algn="just">
              <a:lnSpc>
                <a:spcPts val="4143"/>
              </a:lnSpc>
            </a:pPr>
            <a:endParaRPr lang="en-US" sz="2799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8B145-ACB2-FED8-5409-565CC7F4E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686300"/>
            <a:ext cx="15315708" cy="43097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0E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705675" cy="8229600"/>
            <a:chOff x="0" y="0"/>
            <a:chExt cx="574106" cy="1274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4106" cy="1274980"/>
            </a:xfrm>
            <a:custGeom>
              <a:avLst/>
              <a:gdLst/>
              <a:ahLst/>
              <a:cxnLst/>
              <a:rect l="l" t="t" r="r" b="b"/>
              <a:pathLst>
                <a:path w="574106" h="1274980">
                  <a:moveTo>
                    <a:pt x="0" y="0"/>
                  </a:moveTo>
                  <a:lnTo>
                    <a:pt x="574106" y="0"/>
                  </a:lnTo>
                  <a:lnTo>
                    <a:pt x="57410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23980" r="-2398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5279106" y="2087484"/>
            <a:ext cx="9198894" cy="1942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232" dirty="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Recommendation Output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29200" y="4686300"/>
            <a:ext cx="11457253" cy="207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Estimates user preferences for all unseen movies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Prioritizes titles with the highest predicted ratings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Delivers a personalized Top-5 movie list</a:t>
            </a:r>
          </a:p>
          <a:p>
            <a:pPr marL="604519" lvl="1" indent="-302260" algn="just">
              <a:lnSpc>
                <a:spcPts val="41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Avoids recommending previously rated content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213</Words>
  <Application>Microsoft Office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Poppins Light</vt:lpstr>
      <vt:lpstr>Calibri</vt:lpstr>
      <vt:lpstr>Arvo Bold</vt:lpstr>
      <vt:lpstr>Poppins Medium</vt:lpstr>
      <vt:lpstr>Arvo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Maroon Modern  Cinema Presentation</dc:title>
  <cp:lastModifiedBy>jasho kiplangat</cp:lastModifiedBy>
  <cp:revision>5</cp:revision>
  <dcterms:created xsi:type="dcterms:W3CDTF">2006-08-16T00:00:00Z</dcterms:created>
  <dcterms:modified xsi:type="dcterms:W3CDTF">2026-02-04T09:10:25Z</dcterms:modified>
  <dc:identifier>DAHAV8yWBcM</dc:identifier>
</cp:coreProperties>
</file>